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581" r:id="rId2"/>
    <p:sldId id="578" r:id="rId3"/>
    <p:sldId id="607" r:id="rId4"/>
    <p:sldId id="608" r:id="rId5"/>
    <p:sldId id="616" r:id="rId6"/>
    <p:sldId id="602" r:id="rId7"/>
    <p:sldId id="617" r:id="rId8"/>
    <p:sldId id="618" r:id="rId9"/>
    <p:sldId id="619" r:id="rId10"/>
    <p:sldId id="620"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0" autoAdjust="0"/>
    <p:restoredTop sz="91482" autoAdjust="0"/>
  </p:normalViewPr>
  <p:slideViewPr>
    <p:cSldViewPr>
      <p:cViewPr varScale="1">
        <p:scale>
          <a:sx n="169" d="100"/>
          <a:sy n="169" d="100"/>
        </p:scale>
        <p:origin x="504" y="1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4/6/18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10:14-33</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5111"/>
            <a:ext cx="3191108"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1.  Idols and demons</a:t>
            </a:r>
            <a:endParaRPr lang="en-AU"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44625"/>
            <a:ext cx="912295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1 Corinthians 8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a:t>
            </a:r>
            <a:r>
              <a:rPr lang="en-AU" sz="2200" b="1" u="sng" dirty="0" smtClean="0">
                <a:solidFill>
                  <a:schemeClr val="bg1"/>
                </a:solidFill>
                <a:latin typeface="Times New Roman" charset="0"/>
                <a:ea typeface="Times New Roman" charset="0"/>
                <a:cs typeface="Times New Roman" charset="0"/>
              </a:rPr>
              <a:t>Love limits Liberty</a:t>
            </a:r>
            <a:r>
              <a:rPr lang="en-AU" sz="2200" dirty="0" smtClean="0">
                <a:solidFill>
                  <a:schemeClr val="bg1"/>
                </a:solidFill>
                <a:latin typeface="Times New Roman" charset="0"/>
                <a:ea typeface="Times New Roman" charset="0"/>
                <a:cs typeface="Times New Roman" charset="0"/>
              </a:rPr>
              <a:t>. </a:t>
            </a:r>
            <a:br>
              <a:rPr lang="en-AU" sz="2200" dirty="0" smtClean="0">
                <a:solidFill>
                  <a:schemeClr val="bg1"/>
                </a:solidFill>
                <a:latin typeface="Times New Roman" charset="0"/>
                <a:ea typeface="Times New Roman" charset="0"/>
                <a:cs typeface="Times New Roman" charset="0"/>
              </a:rPr>
            </a:br>
            <a:r>
              <a:rPr lang="en-AU" sz="2200" dirty="0" smtClean="0">
                <a:solidFill>
                  <a:schemeClr val="bg1"/>
                </a:solidFill>
                <a:latin typeface="Times New Roman" charset="0"/>
                <a:ea typeface="Times New Roman" charset="0"/>
                <a:cs typeface="Times New Roman" charset="0"/>
              </a:rPr>
              <a:t>Free to eat it, but not if by doing so, I cause another to sin</a:t>
            </a:r>
            <a:endParaRPr lang="en-AU"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4988" y="924458"/>
            <a:ext cx="9122955" cy="769441"/>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But those who worship an idol or another god, worship demons.</a:t>
            </a:r>
          </a:p>
          <a:p>
            <a:pPr marL="269875" indent="-269875">
              <a:buFont typeface="Arial" charset="0"/>
              <a:buChar char="•"/>
            </a:pPr>
            <a:r>
              <a:rPr lang="en-US" sz="2000" dirty="0" smtClean="0">
                <a:solidFill>
                  <a:schemeClr val="bg1"/>
                </a:solidFill>
                <a:latin typeface="Comic Sans MS" charset="0"/>
                <a:ea typeface="Comic Sans MS" charset="0"/>
                <a:cs typeface="Comic Sans MS" charset="0"/>
              </a:rPr>
              <a:t>You cannot partake of the table of the Lord, and the table of demons</a:t>
            </a:r>
            <a:r>
              <a:rPr lang="en-US" sz="2200" dirty="0" smtClean="0">
                <a:solidFill>
                  <a:schemeClr val="bg1"/>
                </a:solidFill>
                <a:latin typeface="Times New Roman" charset="0"/>
                <a:ea typeface="Times New Roman" charset="0"/>
                <a:cs typeface="Times New Roman" charset="0"/>
              </a:rPr>
              <a:t>.</a:t>
            </a:r>
            <a:endParaRPr lang="en-AU" sz="22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4988" y="1651901"/>
            <a:ext cx="2252756"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2.  Halal food</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1835696" y="1672820"/>
            <a:ext cx="5684051" cy="430887"/>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Lawful for Muslims to eat (under sharia </a:t>
            </a:r>
            <a:r>
              <a:rPr lang="en-US" sz="2200" smtClean="0">
                <a:solidFill>
                  <a:schemeClr val="bg1"/>
                </a:solidFill>
                <a:latin typeface="Times New Roman" charset="0"/>
                <a:ea typeface="Times New Roman" charset="0"/>
                <a:cs typeface="Times New Roman" charset="0"/>
              </a:rPr>
              <a:t>law)</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39212" y="2027742"/>
            <a:ext cx="9098731" cy="1785104"/>
          </a:xfrm>
          <a:prstGeom prst="rect">
            <a:avLst/>
          </a:prstGeom>
          <a:noFill/>
          <a:ln w="15875">
            <a:noFill/>
          </a:ln>
        </p:spPr>
        <p:txBody>
          <a:bodyPr wrap="square" rtlCol="0">
            <a:spAutoFit/>
          </a:bodyPr>
          <a:lstStyle/>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No harm in eating general foods certified as “Halal” (ordinary food)</a:t>
            </a:r>
          </a:p>
          <a:p>
            <a:pPr marL="457200" indent="-457200">
              <a:buFont typeface="Arial" charset="0"/>
              <a:buChar char="•"/>
            </a:pPr>
            <a:r>
              <a:rPr lang="en-US" sz="2200" dirty="0" smtClean="0">
                <a:solidFill>
                  <a:srgbClr val="FFFF00"/>
                </a:solidFill>
                <a:latin typeface="Times New Roman" charset="0"/>
                <a:ea typeface="Times New Roman" charset="0"/>
                <a:cs typeface="Times New Roman" charset="0"/>
              </a:rPr>
              <a:t>Halal meat</a:t>
            </a:r>
            <a:r>
              <a:rPr lang="en-US" sz="2200" dirty="0" smtClean="0">
                <a:solidFill>
                  <a:schemeClr val="bg1"/>
                </a:solidFill>
                <a:latin typeface="Times New Roman" charset="0"/>
                <a:ea typeface="Times New Roman" charset="0"/>
                <a:cs typeface="Times New Roman" charset="0"/>
              </a:rPr>
              <a: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Animal is killed in the name of Allah</a:t>
            </a:r>
          </a:p>
          <a:p>
            <a:pPr marL="457200" indent="-457200">
              <a:buFont typeface="Arial" charset="0"/>
              <a:buChar char="•"/>
            </a:pPr>
            <a:r>
              <a:rPr lang="en-US" sz="2200" dirty="0" err="1" smtClean="0">
                <a:solidFill>
                  <a:schemeClr val="bg1"/>
                </a:solidFill>
                <a:latin typeface="Times New Roman" charset="0"/>
                <a:ea typeface="Times New Roman" charset="0"/>
                <a:cs typeface="Times New Roman" charset="0"/>
              </a:rPr>
              <a:t>Slaughterman</a:t>
            </a:r>
            <a:r>
              <a:rPr lang="en-US" sz="2200" dirty="0" smtClean="0">
                <a:solidFill>
                  <a:schemeClr val="bg1"/>
                </a:solidFill>
                <a:latin typeface="Times New Roman" charset="0"/>
                <a:ea typeface="Times New Roman" charset="0"/>
                <a:cs typeface="Times New Roman" charset="0"/>
              </a:rPr>
              <a:t> prays to a demon, but the meat isn’t demonic to us</a:t>
            </a:r>
          </a:p>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All food is clean for us to eat.  Don’t bother asking the butcher if it’s halal</a:t>
            </a:r>
          </a:p>
          <a:p>
            <a:pPr marL="457200" indent="-457200">
              <a:buFont typeface="Arial" charset="0"/>
              <a:buChar char="•"/>
            </a:pPr>
            <a:r>
              <a:rPr lang="en-US" sz="2200" u="sng" dirty="0" smtClean="0">
                <a:solidFill>
                  <a:schemeClr val="bg1"/>
                </a:solidFill>
                <a:latin typeface="Times New Roman" charset="0"/>
                <a:ea typeface="Times New Roman" charset="0"/>
                <a:cs typeface="Times New Roman" charset="0"/>
              </a:rPr>
              <a:t>For the sake of the other</a:t>
            </a:r>
            <a:r>
              <a:rPr lang="en-US" sz="2200" dirty="0" smtClean="0">
                <a:solidFill>
                  <a:schemeClr val="bg1"/>
                </a:solidFill>
                <a:latin typeface="Times New Roman" charset="0"/>
                <a:ea typeface="Times New Roman" charset="0"/>
                <a:cs typeface="Times New Roman" charset="0"/>
              </a:rPr>
              <a:t>, we should not eat meat being </a:t>
            </a:r>
            <a:r>
              <a:rPr lang="en-US" sz="2200" u="sng" dirty="0" smtClean="0">
                <a:solidFill>
                  <a:schemeClr val="bg1"/>
                </a:solidFill>
                <a:latin typeface="Times New Roman" charset="0"/>
                <a:ea typeface="Times New Roman" charset="0"/>
                <a:cs typeface="Times New Roman" charset="0"/>
              </a:rPr>
              <a:t>promoted</a:t>
            </a:r>
            <a:r>
              <a:rPr lang="en-US" sz="2200" dirty="0" smtClean="0">
                <a:solidFill>
                  <a:schemeClr val="bg1"/>
                </a:solidFill>
                <a:latin typeface="Times New Roman" charset="0"/>
                <a:ea typeface="Times New Roman" charset="0"/>
                <a:cs typeface="Times New Roman" charset="0"/>
              </a:rPr>
              <a:t> as Halal</a:t>
            </a:r>
          </a:p>
        </p:txBody>
      </p:sp>
      <p:sp>
        <p:nvSpPr>
          <p:cNvPr id="12" name="TextBox 11"/>
          <p:cNvSpPr txBox="1"/>
          <p:nvPr/>
        </p:nvSpPr>
        <p:spPr>
          <a:xfrm>
            <a:off x="2699792" y="612831"/>
            <a:ext cx="7056784" cy="430887"/>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Nothing but a block of wood or piece of stone.</a:t>
            </a:r>
            <a:endParaRPr lang="en-AU" sz="22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2875" y="3828370"/>
            <a:ext cx="9147179" cy="1785104"/>
          </a:xfrm>
          <a:prstGeom prst="rect">
            <a:avLst/>
          </a:prstGeom>
          <a:noFill/>
          <a:ln w="15875">
            <a:noFill/>
          </a:ln>
        </p:spPr>
        <p:txBody>
          <a:bodyPr wrap="square" rtlCol="0">
            <a:spAutoFit/>
          </a:bodyPr>
          <a:lstStyle/>
          <a:p>
            <a:pPr marL="225425" indent="-225425">
              <a:buFont typeface="Arial" charset="0"/>
              <a:buChar char="•"/>
            </a:pPr>
            <a:r>
              <a:rPr lang="en-US" sz="2200" dirty="0" smtClean="0">
                <a:solidFill>
                  <a:srgbClr val="FFFF00"/>
                </a:solidFill>
                <a:latin typeface="Times New Roman" charset="0"/>
                <a:ea typeface="Times New Roman" charset="0"/>
                <a:cs typeface="Times New Roman" charset="0"/>
              </a:rPr>
              <a:t>The heart of the Gospel </a:t>
            </a:r>
            <a:r>
              <a:rPr lang="mr-IN" sz="2200" dirty="0" smtClean="0">
                <a:solidFill>
                  <a:srgbClr val="FFFF00"/>
                </a:solidFill>
                <a:latin typeface="Times New Roman" charset="0"/>
                <a:ea typeface="Times New Roman" charset="0"/>
                <a:cs typeface="Times New Roman" charset="0"/>
              </a:rPr>
              <a:t>–</a:t>
            </a:r>
            <a:r>
              <a:rPr lang="en-US" sz="2200" dirty="0" smtClean="0">
                <a:solidFill>
                  <a:srgbClr val="FFFF00"/>
                </a:solidFill>
                <a:latin typeface="Times New Roman" charset="0"/>
                <a:ea typeface="Times New Roman" charset="0"/>
                <a:cs typeface="Times New Roman" charset="0"/>
              </a:rPr>
              <a:t> do everything for the glory of God</a:t>
            </a:r>
          </a:p>
          <a:p>
            <a:pPr marL="225425" indent="-225425">
              <a:buFont typeface="Arial" charset="0"/>
              <a:buChar char="•"/>
            </a:pPr>
            <a:r>
              <a:rPr lang="en-US" sz="2200" dirty="0" smtClean="0">
                <a:solidFill>
                  <a:srgbClr val="FFFF00"/>
                </a:solidFill>
                <a:latin typeface="Times New Roman" charset="0"/>
                <a:ea typeface="Times New Roman" charset="0"/>
                <a:cs typeface="Times New Roman" charset="0"/>
              </a:rPr>
              <a:t>Avoid unnecessary offence.  Not to wage a crusade against other religions</a:t>
            </a:r>
          </a:p>
          <a:p>
            <a:pPr marL="225425" indent="-225425">
              <a:buFont typeface="Arial" charset="0"/>
              <a:buChar char="•"/>
            </a:pPr>
            <a:r>
              <a:rPr lang="en-US" sz="2200" dirty="0" smtClean="0">
                <a:solidFill>
                  <a:srgbClr val="FFFF00"/>
                </a:solidFill>
                <a:latin typeface="Times New Roman" charset="0"/>
                <a:ea typeface="Times New Roman" charset="0"/>
                <a:cs typeface="Times New Roman" charset="0"/>
              </a:rPr>
              <a:t>Our witness to the community, is to abstain from eating meat promoted as being killed in the name of Allah</a:t>
            </a:r>
          </a:p>
          <a:p>
            <a:pPr marL="225425" indent="-225425">
              <a:buFont typeface="Arial" charset="0"/>
              <a:buChar char="•"/>
            </a:pPr>
            <a:r>
              <a:rPr lang="en-US" sz="2200" dirty="0" smtClean="0">
                <a:solidFill>
                  <a:srgbClr val="FFFF00"/>
                </a:solidFill>
                <a:latin typeface="Times New Roman" charset="0"/>
                <a:ea typeface="Times New Roman" charset="0"/>
                <a:cs typeface="Times New Roman" charset="0"/>
              </a:rPr>
              <a:t>Glorify God, in the hope that many will be saved by our simple witness</a:t>
            </a:r>
          </a:p>
        </p:txBody>
      </p:sp>
    </p:spTree>
    <p:extLst>
      <p:ext uri="{BB962C8B-B14F-4D97-AF65-F5344CB8AC3E}">
        <p14:creationId xmlns:p14="http://schemas.microsoft.com/office/powerpoint/2010/main" val="194921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a:solidFill>
                  <a:schemeClr val="bg1"/>
                </a:solidFill>
                <a:latin typeface="Times New Roman" charset="0"/>
                <a:ea typeface="Arial" charset="0"/>
              </a:rPr>
              <a:t>14 </a:t>
            </a:r>
            <a:r>
              <a:rPr lang="en-AU" sz="3200">
                <a:solidFill>
                  <a:schemeClr val="bg1"/>
                </a:solidFill>
                <a:latin typeface="Times New Roman" charset="0"/>
                <a:ea typeface="Arial" charset="0"/>
              </a:rPr>
              <a:t>Therefore, my beloved, flee from idolatry.  </a:t>
            </a:r>
            <a:r>
              <a:rPr lang="en-AU" sz="3200" b="1" baseline="30000" dirty="0">
                <a:solidFill>
                  <a:schemeClr val="bg1"/>
                </a:solidFill>
                <a:latin typeface="Times New Roman" charset="0"/>
                <a:ea typeface="Arial" charset="0"/>
              </a:rPr>
              <a:t>15 </a:t>
            </a:r>
            <a:r>
              <a:rPr lang="en-AU" sz="3200" dirty="0">
                <a:solidFill>
                  <a:schemeClr val="bg1"/>
                </a:solidFill>
                <a:latin typeface="Times New Roman" charset="0"/>
                <a:ea typeface="Arial" charset="0"/>
              </a:rPr>
              <a:t>I speak as to sensible people;  judge for yourselves what I say.  </a:t>
            </a:r>
            <a:r>
              <a:rPr lang="en-AU" sz="3200" b="1" baseline="30000" dirty="0">
                <a:solidFill>
                  <a:schemeClr val="bg1"/>
                </a:solidFill>
                <a:latin typeface="Times New Roman" charset="0"/>
                <a:ea typeface="Arial" charset="0"/>
              </a:rPr>
              <a:t>16 </a:t>
            </a:r>
            <a:r>
              <a:rPr lang="en-AU" sz="3200" dirty="0">
                <a:solidFill>
                  <a:schemeClr val="bg1"/>
                </a:solidFill>
                <a:latin typeface="Times New Roman" charset="0"/>
                <a:ea typeface="Arial" charset="0"/>
              </a:rPr>
              <a:t>The cup of blessing that we bless, is it not a participation in the blood of Christ?  The bread that we break, is it not a participation in the body of Christ?  </a:t>
            </a:r>
            <a:r>
              <a:rPr lang="en-AU" sz="3200" b="1" baseline="30000" dirty="0">
                <a:solidFill>
                  <a:schemeClr val="bg1"/>
                </a:solidFill>
                <a:latin typeface="Times New Roman" charset="0"/>
                <a:ea typeface="Arial" charset="0"/>
              </a:rPr>
              <a:t>17 </a:t>
            </a:r>
            <a:r>
              <a:rPr lang="en-AU" sz="3200" dirty="0">
                <a:solidFill>
                  <a:schemeClr val="bg1"/>
                </a:solidFill>
                <a:latin typeface="Times New Roman" charset="0"/>
                <a:ea typeface="Arial" charset="0"/>
              </a:rPr>
              <a:t>Because there is one bread, we who are many are one body, for we all partake of the one bread.  </a:t>
            </a:r>
            <a:r>
              <a:rPr lang="en-AU" sz="3200" b="1" baseline="30000" dirty="0">
                <a:solidFill>
                  <a:schemeClr val="bg1"/>
                </a:solidFill>
                <a:latin typeface="Times New Roman" charset="0"/>
                <a:ea typeface="Arial" charset="0"/>
              </a:rPr>
              <a:t>18 </a:t>
            </a:r>
            <a:r>
              <a:rPr lang="en-AU" sz="3200" dirty="0">
                <a:solidFill>
                  <a:schemeClr val="bg1"/>
                </a:solidFill>
                <a:latin typeface="Times New Roman" charset="0"/>
                <a:ea typeface="Arial" charset="0"/>
              </a:rPr>
              <a:t>Consider the people of Israel:  are not those who eat the sacrifices participants in the altar?  </a:t>
            </a:r>
            <a:r>
              <a:rPr lang="en-AU" sz="3200" b="1" baseline="30000" dirty="0">
                <a:solidFill>
                  <a:schemeClr val="bg1"/>
                </a:solidFill>
                <a:latin typeface="Times New Roman" charset="0"/>
                <a:ea typeface="Arial" charset="0"/>
              </a:rPr>
              <a:t>19 </a:t>
            </a:r>
            <a:r>
              <a:rPr lang="en-AU" sz="3200" dirty="0">
                <a:solidFill>
                  <a:schemeClr val="bg1"/>
                </a:solidFill>
                <a:latin typeface="Times New Roman" charset="0"/>
                <a:ea typeface="Arial" charset="0"/>
              </a:rPr>
              <a:t>What do I imply then?  That food offered to idols is anything, or that an idol is anything?</a:t>
            </a:r>
            <a:r>
              <a:rPr lang="en-GB" sz="3200" dirty="0">
                <a:solidFill>
                  <a:schemeClr val="bg1"/>
                </a:solidFill>
              </a:rPr>
              <a:t> </a:t>
            </a:r>
            <a:r>
              <a:rPr lang="en-AU" sz="3200" dirty="0" smtClean="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3690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cs typeface="Times New Roman" charset="0"/>
              </a:rPr>
              <a:t>20 </a:t>
            </a:r>
            <a:r>
              <a:rPr lang="en-AU" sz="3200" dirty="0">
                <a:solidFill>
                  <a:schemeClr val="bg1"/>
                </a:solidFill>
                <a:latin typeface="Times New Roman" charset="0"/>
                <a:ea typeface="Arial" charset="0"/>
                <a:cs typeface="Times New Roman" charset="0"/>
              </a:rPr>
              <a:t>No, I imply that what pagans sacrifice they offer to demons and not to God.  I do not want you to be participants with demons.  </a:t>
            </a:r>
            <a:r>
              <a:rPr lang="en-AU" sz="3200" b="1" baseline="30000" dirty="0">
                <a:solidFill>
                  <a:schemeClr val="bg1"/>
                </a:solidFill>
                <a:latin typeface="Times New Roman" charset="0"/>
                <a:ea typeface="Arial" charset="0"/>
                <a:cs typeface="Times New Roman" charset="0"/>
              </a:rPr>
              <a:t>21 </a:t>
            </a:r>
            <a:r>
              <a:rPr lang="en-AU" sz="3200" dirty="0">
                <a:solidFill>
                  <a:schemeClr val="bg1"/>
                </a:solidFill>
                <a:latin typeface="Times New Roman" charset="0"/>
                <a:ea typeface="Arial" charset="0"/>
                <a:cs typeface="Times New Roman" charset="0"/>
              </a:rPr>
              <a:t>You cannot drink the cup of the Lord and the cup of demons.  You cannot partake of the table of the Lord and the table of demons.  </a:t>
            </a:r>
            <a:r>
              <a:rPr lang="en-AU" sz="3200" b="1" baseline="30000" dirty="0">
                <a:solidFill>
                  <a:schemeClr val="bg1"/>
                </a:solidFill>
                <a:latin typeface="Times New Roman" charset="0"/>
                <a:ea typeface="Arial" charset="0"/>
                <a:cs typeface="Times New Roman" charset="0"/>
              </a:rPr>
              <a:t>22 </a:t>
            </a:r>
            <a:r>
              <a:rPr lang="en-AU" sz="3200" dirty="0">
                <a:solidFill>
                  <a:schemeClr val="bg1"/>
                </a:solidFill>
                <a:latin typeface="Times New Roman" charset="0"/>
                <a:ea typeface="Arial" charset="0"/>
                <a:cs typeface="Times New Roman" charset="0"/>
              </a:rPr>
              <a:t>Shall we provoke the Lord to jealousy?  Are we stronger than he? </a:t>
            </a:r>
            <a:endParaRPr lang="en-AU" sz="3200" dirty="0" smtClean="0">
              <a:solidFill>
                <a:schemeClr val="bg1"/>
              </a:solidFill>
              <a:latin typeface="Times New Roman" charset="0"/>
              <a:ea typeface="Arial" charset="0"/>
              <a:cs typeface="Times New Roman" charset="0"/>
            </a:endParaRPr>
          </a:p>
          <a:p>
            <a:pPr indent="152400">
              <a:lnSpc>
                <a:spcPct val="115000"/>
              </a:lnSpc>
              <a:spcAft>
                <a:spcPts val="0"/>
              </a:spcAft>
            </a:pPr>
            <a:endParaRPr lang="en-GB" sz="2800" dirty="0">
              <a:solidFill>
                <a:schemeClr val="bg1"/>
              </a:solidFill>
              <a:latin typeface="Calibri" charset="0"/>
              <a:ea typeface="Arial" charset="0"/>
              <a:cs typeface="Times New Roman" charset="0"/>
            </a:endParaRPr>
          </a:p>
          <a:p>
            <a:r>
              <a:rPr lang="en-AU" sz="3200" b="1" baseline="30000" dirty="0" smtClean="0">
                <a:solidFill>
                  <a:schemeClr val="bg1"/>
                </a:solidFill>
                <a:latin typeface="Times New Roman" charset="0"/>
                <a:ea typeface="Arial" charset="0"/>
              </a:rPr>
              <a:t>23</a:t>
            </a:r>
            <a:r>
              <a:rPr lang="en-AU" sz="3200" b="1" baseline="30000" dirty="0">
                <a:solidFill>
                  <a:schemeClr val="bg1"/>
                </a:solidFill>
                <a:latin typeface="Times New Roman" charset="0"/>
                <a:ea typeface="Arial" charset="0"/>
              </a:rPr>
              <a:t> </a:t>
            </a:r>
            <a:r>
              <a:rPr lang="en-AU" sz="3200" dirty="0">
                <a:solidFill>
                  <a:schemeClr val="bg1"/>
                </a:solidFill>
                <a:latin typeface="Times New Roman" charset="0"/>
                <a:ea typeface="Arial" charset="0"/>
              </a:rPr>
              <a:t>“All things are lawful,” but not all things are helpful.  “All things are lawful,” but not all things build up.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194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a:solidFill>
                  <a:schemeClr val="bg1"/>
                </a:solidFill>
                <a:latin typeface="Times New Roman" charset="0"/>
                <a:ea typeface="Arial" charset="0"/>
              </a:rPr>
              <a:t>24 </a:t>
            </a:r>
            <a:r>
              <a:rPr lang="en-AU" sz="3000" dirty="0">
                <a:solidFill>
                  <a:schemeClr val="bg1"/>
                </a:solidFill>
                <a:latin typeface="Times New Roman" charset="0"/>
                <a:ea typeface="Arial" charset="0"/>
              </a:rPr>
              <a:t>Let no one seek his own good, but the good of his neighbour.  </a:t>
            </a:r>
            <a:r>
              <a:rPr lang="en-AU" sz="3000" b="1" baseline="30000" dirty="0">
                <a:solidFill>
                  <a:schemeClr val="bg1"/>
                </a:solidFill>
                <a:latin typeface="Times New Roman" charset="0"/>
                <a:ea typeface="Arial" charset="0"/>
              </a:rPr>
              <a:t>25 </a:t>
            </a:r>
            <a:r>
              <a:rPr lang="en-AU" sz="3000" dirty="0">
                <a:solidFill>
                  <a:schemeClr val="bg1"/>
                </a:solidFill>
                <a:latin typeface="Times New Roman" charset="0"/>
                <a:ea typeface="Arial" charset="0"/>
              </a:rPr>
              <a:t>Eat whatever is sold in the meat market without raising any question on the ground of conscience.  </a:t>
            </a:r>
            <a:r>
              <a:rPr lang="en-AU" sz="3000" b="1" baseline="30000" dirty="0">
                <a:solidFill>
                  <a:schemeClr val="bg1"/>
                </a:solidFill>
                <a:latin typeface="Times New Roman" charset="0"/>
                <a:ea typeface="Arial" charset="0"/>
              </a:rPr>
              <a:t>26 </a:t>
            </a:r>
            <a:r>
              <a:rPr lang="en-AU" sz="3000" dirty="0">
                <a:solidFill>
                  <a:schemeClr val="bg1"/>
                </a:solidFill>
                <a:latin typeface="Times New Roman" charset="0"/>
                <a:ea typeface="Arial" charset="0"/>
              </a:rPr>
              <a:t>For “the earth is the Lord’s, and the fullness thereof.”  </a:t>
            </a:r>
            <a:r>
              <a:rPr lang="en-AU" sz="3000" b="1" baseline="30000" dirty="0">
                <a:solidFill>
                  <a:schemeClr val="bg1"/>
                </a:solidFill>
                <a:latin typeface="Times New Roman" charset="0"/>
                <a:ea typeface="Arial" charset="0"/>
              </a:rPr>
              <a:t>27 </a:t>
            </a:r>
            <a:r>
              <a:rPr lang="en-AU" sz="3000" dirty="0">
                <a:solidFill>
                  <a:schemeClr val="bg1"/>
                </a:solidFill>
                <a:latin typeface="Times New Roman" charset="0"/>
                <a:ea typeface="Arial" charset="0"/>
              </a:rPr>
              <a:t>If one of the unbelievers invites you to dinner and you are disposed to go, eat whatever is set before you without raising any question on the ground of conscience.  </a:t>
            </a:r>
            <a:r>
              <a:rPr lang="en-AU" sz="3000" b="1" baseline="30000" dirty="0">
                <a:solidFill>
                  <a:schemeClr val="bg1"/>
                </a:solidFill>
                <a:latin typeface="Times New Roman" charset="0"/>
                <a:ea typeface="Arial" charset="0"/>
              </a:rPr>
              <a:t>28 </a:t>
            </a:r>
            <a:r>
              <a:rPr lang="en-AU" sz="3000" dirty="0">
                <a:solidFill>
                  <a:schemeClr val="bg1"/>
                </a:solidFill>
                <a:latin typeface="Times New Roman" charset="0"/>
                <a:ea typeface="Arial" charset="0"/>
              </a:rPr>
              <a:t>But if someone says to you, “This has been offered in sacrifice,” then do not eat it, for the sake of the one who informed you, and for the sake of conscience —  </a:t>
            </a:r>
            <a:r>
              <a:rPr lang="en-AU" sz="3000" b="1" baseline="30000" dirty="0">
                <a:solidFill>
                  <a:schemeClr val="bg1"/>
                </a:solidFill>
                <a:latin typeface="Times New Roman" charset="0"/>
                <a:ea typeface="Arial" charset="0"/>
              </a:rPr>
              <a:t>29 </a:t>
            </a:r>
            <a:r>
              <a:rPr lang="en-AU" sz="3000" dirty="0">
                <a:solidFill>
                  <a:schemeClr val="bg1"/>
                </a:solidFill>
                <a:latin typeface="Times New Roman" charset="0"/>
                <a:ea typeface="Arial" charset="0"/>
              </a:rPr>
              <a:t>I do not mean your conscience, but his.  For why should my liberty be determined by someone else’s conscience?</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390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4591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cs typeface="Times New Roman" charset="0"/>
              </a:rPr>
              <a:t>30 </a:t>
            </a:r>
            <a:r>
              <a:rPr lang="en-AU" sz="3200" dirty="0">
                <a:solidFill>
                  <a:schemeClr val="bg1"/>
                </a:solidFill>
                <a:latin typeface="Times New Roman" charset="0"/>
                <a:ea typeface="Arial" charset="0"/>
                <a:cs typeface="Times New Roman" charset="0"/>
              </a:rPr>
              <a:t>If I partake with thankfulness, why am I denounced because of that for which I give thanks?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32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3200" b="1" baseline="30000" dirty="0">
                <a:solidFill>
                  <a:schemeClr val="bg1"/>
                </a:solidFill>
                <a:latin typeface="Times New Roman" charset="0"/>
                <a:ea typeface="Arial" charset="0"/>
              </a:rPr>
              <a:t>31 </a:t>
            </a:r>
            <a:r>
              <a:rPr lang="en-AU" sz="3200" dirty="0">
                <a:solidFill>
                  <a:schemeClr val="bg1"/>
                </a:solidFill>
                <a:latin typeface="Times New Roman" charset="0"/>
                <a:ea typeface="Arial" charset="0"/>
              </a:rPr>
              <a:t>So, whether you eat or drink, or whatever you do, do all to the glory of God.  </a:t>
            </a:r>
            <a:r>
              <a:rPr lang="en-AU" sz="3200" b="1" baseline="30000" dirty="0">
                <a:solidFill>
                  <a:schemeClr val="bg1"/>
                </a:solidFill>
                <a:latin typeface="Times New Roman" charset="0"/>
                <a:ea typeface="Arial" charset="0"/>
              </a:rPr>
              <a:t>32 </a:t>
            </a:r>
            <a:r>
              <a:rPr lang="en-AU" sz="3200" dirty="0">
                <a:solidFill>
                  <a:schemeClr val="bg1"/>
                </a:solidFill>
                <a:latin typeface="Times New Roman" charset="0"/>
                <a:ea typeface="Arial" charset="0"/>
              </a:rPr>
              <a:t>Give no offense to Jews or to Greeks or to the church of God, </a:t>
            </a:r>
            <a:r>
              <a:rPr lang="en-AU" sz="3200" b="1" baseline="30000" dirty="0">
                <a:solidFill>
                  <a:schemeClr val="bg1"/>
                </a:solidFill>
                <a:latin typeface="Times New Roman" charset="0"/>
                <a:ea typeface="Arial" charset="0"/>
              </a:rPr>
              <a:t>33 </a:t>
            </a:r>
            <a:r>
              <a:rPr lang="en-AU" sz="3200" dirty="0">
                <a:solidFill>
                  <a:schemeClr val="bg1"/>
                </a:solidFill>
                <a:latin typeface="Times New Roman" charset="0"/>
                <a:ea typeface="Arial" charset="0"/>
              </a:rPr>
              <a:t>just as I try to please everyone in everything I do, not seeking my own advantage, but that of many, that they may be saved.</a:t>
            </a:r>
            <a:r>
              <a:rPr lang="en-GB" sz="3200" dirty="0">
                <a:solidFill>
                  <a:schemeClr val="bg1"/>
                </a:solidFill>
              </a:rPr>
              <a:t> </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70193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Meat sacrificed to an idol.  What’s the relevance for us?</a:t>
            </a:r>
            <a:endParaRPr lang="en-AU" sz="2700"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12740" y="1176692"/>
            <a:ext cx="3191108"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1.  Idols and demons</a:t>
            </a:r>
            <a:endParaRPr lang="en-AU"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432248"/>
            <a:ext cx="912295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1 Corinthians 8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a:t>
            </a:r>
            <a:r>
              <a:rPr lang="en-AU" sz="2200" b="1" u="sng" dirty="0" smtClean="0">
                <a:solidFill>
                  <a:schemeClr val="bg1"/>
                </a:solidFill>
                <a:latin typeface="Times New Roman" charset="0"/>
                <a:ea typeface="Times New Roman" charset="0"/>
                <a:cs typeface="Times New Roman" charset="0"/>
              </a:rPr>
              <a:t>Love limits Liberty</a:t>
            </a:r>
            <a:r>
              <a:rPr lang="en-AU" sz="2200" dirty="0" smtClean="0">
                <a:solidFill>
                  <a:schemeClr val="bg1"/>
                </a:solidFill>
                <a:latin typeface="Times New Roman" charset="0"/>
                <a:ea typeface="Times New Roman" charset="0"/>
                <a:cs typeface="Times New Roman" charset="0"/>
              </a:rPr>
              <a:t>. </a:t>
            </a:r>
            <a:br>
              <a:rPr lang="en-AU" sz="2200" dirty="0" smtClean="0">
                <a:solidFill>
                  <a:schemeClr val="bg1"/>
                </a:solidFill>
                <a:latin typeface="Times New Roman" charset="0"/>
                <a:ea typeface="Times New Roman" charset="0"/>
                <a:cs typeface="Times New Roman" charset="0"/>
              </a:rPr>
            </a:br>
            <a:r>
              <a:rPr lang="en-AU" sz="2200" dirty="0" smtClean="0">
                <a:solidFill>
                  <a:schemeClr val="bg1"/>
                </a:solidFill>
                <a:latin typeface="Times New Roman" charset="0"/>
                <a:ea typeface="Times New Roman" charset="0"/>
                <a:cs typeface="Times New Roman" charset="0"/>
              </a:rPr>
              <a:t>Free to eat it, but not if by doing so, I cause another to sin</a:t>
            </a:r>
            <a:endParaRPr lang="en-AU"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397" y="1505638"/>
            <a:ext cx="9122955" cy="1785104"/>
          </a:xfrm>
          <a:prstGeom prst="rect">
            <a:avLst/>
          </a:prstGeom>
          <a:noFill/>
          <a:ln w="15875">
            <a:noFill/>
          </a:ln>
        </p:spPr>
        <p:txBody>
          <a:bodyPr wrap="square" rtlCol="0">
            <a:spAutoFit/>
          </a:bodyPr>
          <a:lstStyle/>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An idol is nothing but a block of wood or piece of stone.</a:t>
            </a:r>
          </a:p>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But those who worship an idol or another god, worship demons.</a:t>
            </a:r>
          </a:p>
          <a:p>
            <a:pPr marL="457200" indent="-457200">
              <a:buFont typeface="Arial" charset="0"/>
              <a:buChar char="•"/>
            </a:pPr>
            <a:r>
              <a:rPr lang="en-US" sz="2200" u="sng" dirty="0" smtClean="0">
                <a:solidFill>
                  <a:schemeClr val="bg1"/>
                </a:solidFill>
                <a:latin typeface="Times New Roman" charset="0"/>
                <a:ea typeface="Times New Roman" charset="0"/>
                <a:cs typeface="Times New Roman" charset="0"/>
              </a:rPr>
              <a:t>Universalism</a:t>
            </a:r>
            <a:r>
              <a:rPr lang="en-US" sz="2200" dirty="0" smtClean="0">
                <a:solidFill>
                  <a:schemeClr val="bg1"/>
                </a:solidFill>
                <a:latin typeface="Times New Roman" charset="0"/>
                <a:ea typeface="Times New Roman" charset="0"/>
                <a:cs typeface="Times New Roman" charset="0"/>
              </a:rPr>
              <a:t> (belief that many religions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1 god by many names) / </a:t>
            </a:r>
            <a:r>
              <a:rPr lang="en-US" sz="2200" u="sng" dirty="0" smtClean="0">
                <a:solidFill>
                  <a:schemeClr val="bg1"/>
                </a:solidFill>
                <a:latin typeface="Times New Roman" charset="0"/>
                <a:ea typeface="Times New Roman" charset="0"/>
                <a:cs typeface="Times New Roman" charset="0"/>
              </a:rPr>
              <a:t>multi-faith worship</a:t>
            </a:r>
            <a:r>
              <a:rPr lang="en-US" sz="2200" dirty="0" smtClean="0">
                <a:solidFill>
                  <a:schemeClr val="bg1"/>
                </a:solidFill>
                <a:latin typeface="Times New Roman" charset="0"/>
                <a:ea typeface="Times New Roman" charset="0"/>
                <a:cs typeface="Times New Roman" charset="0"/>
              </a:rPr>
              <a:t> (people of different faiths, together in common worship)</a:t>
            </a:r>
          </a:p>
          <a:p>
            <a:pPr marL="457200" indent="-457200">
              <a:buFont typeface="Arial" charset="0"/>
              <a:buChar char="•"/>
            </a:pPr>
            <a:r>
              <a:rPr lang="en-US" sz="2000" dirty="0" smtClean="0">
                <a:solidFill>
                  <a:schemeClr val="bg1"/>
                </a:solidFill>
                <a:latin typeface="Comic Sans MS" charset="0"/>
                <a:ea typeface="Comic Sans MS" charset="0"/>
                <a:cs typeface="Comic Sans MS" charset="0"/>
              </a:rPr>
              <a:t>You cannot partake of the table of the Lord, and the table of demons</a:t>
            </a:r>
            <a:r>
              <a:rPr lang="en-US" sz="2200" dirty="0" smtClean="0">
                <a:solidFill>
                  <a:schemeClr val="bg1"/>
                </a:solidFill>
                <a:latin typeface="Times New Roman" charset="0"/>
                <a:ea typeface="Times New Roman" charset="0"/>
                <a:cs typeface="Times New Roman" charset="0"/>
              </a:rPr>
              <a:t>.</a:t>
            </a:r>
            <a:endParaRPr lang="en-AU" sz="22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0586" y="3178832"/>
            <a:ext cx="3191108"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2.  Halal food</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1979712" y="3228106"/>
            <a:ext cx="5684051" cy="430887"/>
          </a:xfrm>
          <a:prstGeom prst="rect">
            <a:avLst/>
          </a:prstGeom>
          <a:noFill/>
          <a:ln w="15875">
            <a:noFill/>
          </a:ln>
        </p:spPr>
        <p:txBody>
          <a:bodyPr wrap="square" rtlCol="0">
            <a:spAutoFit/>
          </a:bodyPr>
          <a:lstStyle/>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Lawful for Muslims to eat (under sharia law)</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24224" y="3608091"/>
            <a:ext cx="9098731" cy="1785104"/>
          </a:xfrm>
          <a:prstGeom prst="rect">
            <a:avLst/>
          </a:prstGeom>
          <a:noFill/>
          <a:ln w="15875">
            <a:noFill/>
          </a:ln>
        </p:spPr>
        <p:txBody>
          <a:bodyPr wrap="square" rtlCol="0">
            <a:spAutoFit/>
          </a:bodyPr>
          <a:lstStyle/>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Doesn’t contain forbidden ingredients &amp; prepared according to  sharia law</a:t>
            </a:r>
          </a:p>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No harm in eating general foods certified as “Halal” (ordinary food)</a:t>
            </a:r>
          </a:p>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But, promotion of Islam is funded by companies paying for accreditation.</a:t>
            </a:r>
          </a:p>
          <a:p>
            <a:pPr marL="457200" indent="-457200">
              <a:buFont typeface="Arial" charset="0"/>
              <a:buChar char="•"/>
            </a:pPr>
            <a:r>
              <a:rPr lang="en-US" sz="2200" dirty="0" smtClean="0">
                <a:solidFill>
                  <a:srgbClr val="FFFF00"/>
                </a:solidFill>
                <a:latin typeface="Times New Roman" charset="0"/>
                <a:ea typeface="Times New Roman" charset="0"/>
                <a:cs typeface="Times New Roman" charset="0"/>
              </a:rPr>
              <a:t>Halal meat</a:t>
            </a:r>
            <a:r>
              <a:rPr lang="en-US" sz="2200" dirty="0" smtClean="0">
                <a:solidFill>
                  <a:schemeClr val="bg1"/>
                </a:solidFill>
                <a:latin typeface="Times New Roman" charset="0"/>
                <a:ea typeface="Times New Roman" charset="0"/>
                <a:cs typeface="Times New Roman" charset="0"/>
              </a:rPr>
              <a: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Animal is killed in the name of Allah</a:t>
            </a:r>
          </a:p>
          <a:p>
            <a:pPr marL="457200" indent="-457200">
              <a:buFont typeface="Arial" charset="0"/>
              <a:buChar char="•"/>
            </a:pPr>
            <a:r>
              <a:rPr lang="en-US" sz="2200" dirty="0" err="1" smtClean="0">
                <a:solidFill>
                  <a:schemeClr val="bg1"/>
                </a:solidFill>
                <a:latin typeface="Times New Roman" charset="0"/>
                <a:ea typeface="Times New Roman" charset="0"/>
                <a:cs typeface="Times New Roman" charset="0"/>
              </a:rPr>
              <a:t>Slaughterman</a:t>
            </a:r>
            <a:r>
              <a:rPr lang="en-US" sz="2200" dirty="0" smtClean="0">
                <a:solidFill>
                  <a:schemeClr val="bg1"/>
                </a:solidFill>
                <a:latin typeface="Times New Roman" charset="0"/>
                <a:ea typeface="Times New Roman" charset="0"/>
                <a:cs typeface="Times New Roman" charset="0"/>
              </a:rPr>
              <a:t> prays to a demon, but the meat isn’t demonic to us</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5" grpId="0" uiExpand="1" build="p"/>
      <p:bldP spid="9" grpId="0" build="p"/>
      <p:bldP spid="10" grpId="0" build="p"/>
      <p:bldP spid="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78565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smtClean="0">
                <a:solidFill>
                  <a:schemeClr val="bg1"/>
                </a:solidFill>
                <a:latin typeface="Comic Sans MS" charset="0"/>
                <a:ea typeface="Comic Sans MS" charset="0"/>
                <a:cs typeface="Comic Sans MS" charset="0"/>
              </a:rPr>
              <a:t>25</a:t>
            </a:r>
            <a:r>
              <a:rPr lang="en-AU" sz="3000" b="1" baseline="30000" dirty="0">
                <a:solidFill>
                  <a:schemeClr val="bg1"/>
                </a:solidFill>
                <a:latin typeface="Comic Sans MS" charset="0"/>
                <a:ea typeface="Comic Sans MS" charset="0"/>
                <a:cs typeface="Comic Sans MS" charset="0"/>
              </a:rPr>
              <a:t> </a:t>
            </a:r>
            <a:r>
              <a:rPr lang="en-AU" sz="3000" dirty="0">
                <a:solidFill>
                  <a:schemeClr val="bg1"/>
                </a:solidFill>
                <a:latin typeface="Comic Sans MS" charset="0"/>
                <a:ea typeface="Comic Sans MS" charset="0"/>
                <a:cs typeface="Comic Sans MS" charset="0"/>
              </a:rPr>
              <a:t>Eat whatever is sold in the meat market without raising any question on the ground of conscience.  </a:t>
            </a:r>
            <a:r>
              <a:rPr lang="en-AU" sz="3000" b="1" baseline="30000" dirty="0">
                <a:solidFill>
                  <a:schemeClr val="bg1"/>
                </a:solidFill>
                <a:latin typeface="Comic Sans MS" charset="0"/>
                <a:ea typeface="Comic Sans MS" charset="0"/>
                <a:cs typeface="Comic Sans MS" charset="0"/>
              </a:rPr>
              <a:t>26 </a:t>
            </a:r>
            <a:r>
              <a:rPr lang="en-AU" sz="3000" dirty="0">
                <a:solidFill>
                  <a:schemeClr val="bg1"/>
                </a:solidFill>
                <a:latin typeface="Comic Sans MS" charset="0"/>
                <a:ea typeface="Comic Sans MS" charset="0"/>
                <a:cs typeface="Comic Sans MS" charset="0"/>
              </a:rPr>
              <a:t>For “the earth is the Lord’s, and the fullness thereof.”  </a:t>
            </a:r>
            <a:r>
              <a:rPr lang="en-AU" sz="3000" b="1" baseline="30000" dirty="0">
                <a:solidFill>
                  <a:schemeClr val="bg1"/>
                </a:solidFill>
                <a:latin typeface="Comic Sans MS" charset="0"/>
                <a:ea typeface="Comic Sans MS" charset="0"/>
                <a:cs typeface="Comic Sans MS" charset="0"/>
              </a:rPr>
              <a:t>27 </a:t>
            </a:r>
            <a:r>
              <a:rPr lang="en-AU" sz="3000" dirty="0">
                <a:solidFill>
                  <a:schemeClr val="bg1"/>
                </a:solidFill>
                <a:latin typeface="Comic Sans MS" charset="0"/>
                <a:ea typeface="Comic Sans MS" charset="0"/>
                <a:cs typeface="Comic Sans MS" charset="0"/>
              </a:rPr>
              <a:t>If one of the unbelievers invites you to dinner and you are disposed to go, eat whatever is set before you without raising any question on the ground of conscience</a:t>
            </a:r>
            <a:r>
              <a:rPr lang="en-AU" sz="3000" dirty="0" smtClean="0">
                <a:solidFill>
                  <a:schemeClr val="bg1"/>
                </a:solidFill>
                <a:latin typeface="Comic Sans MS" charset="0"/>
                <a:ea typeface="Comic Sans MS" charset="0"/>
                <a:cs typeface="Comic Sans MS" charset="0"/>
              </a:rPr>
              <a:t>.</a:t>
            </a:r>
            <a:endParaRPr lang="en-GB" sz="30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001092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5111"/>
            <a:ext cx="3191108"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1.  Idols and demons</a:t>
            </a:r>
            <a:endParaRPr lang="en-AU"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44625"/>
            <a:ext cx="912295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1 Corinthians 8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a:t>
            </a:r>
            <a:r>
              <a:rPr lang="en-AU" sz="2200" b="1" u="sng" dirty="0" smtClean="0">
                <a:solidFill>
                  <a:schemeClr val="bg1"/>
                </a:solidFill>
                <a:latin typeface="Times New Roman" charset="0"/>
                <a:ea typeface="Times New Roman" charset="0"/>
                <a:cs typeface="Times New Roman" charset="0"/>
              </a:rPr>
              <a:t>Love limits Liberty</a:t>
            </a:r>
            <a:r>
              <a:rPr lang="en-AU" sz="2200" dirty="0" smtClean="0">
                <a:solidFill>
                  <a:schemeClr val="bg1"/>
                </a:solidFill>
                <a:latin typeface="Times New Roman" charset="0"/>
                <a:ea typeface="Times New Roman" charset="0"/>
                <a:cs typeface="Times New Roman" charset="0"/>
              </a:rPr>
              <a:t>. </a:t>
            </a:r>
            <a:br>
              <a:rPr lang="en-AU" sz="2200" dirty="0" smtClean="0">
                <a:solidFill>
                  <a:schemeClr val="bg1"/>
                </a:solidFill>
                <a:latin typeface="Times New Roman" charset="0"/>
                <a:ea typeface="Times New Roman" charset="0"/>
                <a:cs typeface="Times New Roman" charset="0"/>
              </a:rPr>
            </a:br>
            <a:r>
              <a:rPr lang="en-AU" sz="2200" dirty="0" smtClean="0">
                <a:solidFill>
                  <a:schemeClr val="bg1"/>
                </a:solidFill>
                <a:latin typeface="Times New Roman" charset="0"/>
                <a:ea typeface="Times New Roman" charset="0"/>
                <a:cs typeface="Times New Roman" charset="0"/>
              </a:rPr>
              <a:t>Free to eat it, but not if by doing so, I cause another to sin</a:t>
            </a:r>
            <a:endParaRPr lang="en-AU"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4988" y="924458"/>
            <a:ext cx="9122955" cy="769441"/>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But those who worship an idol or another god, worship demons.</a:t>
            </a:r>
          </a:p>
          <a:p>
            <a:pPr marL="269875" indent="-269875">
              <a:buFont typeface="Arial" charset="0"/>
              <a:buChar char="•"/>
            </a:pPr>
            <a:r>
              <a:rPr lang="en-US" sz="2000" dirty="0" smtClean="0">
                <a:solidFill>
                  <a:schemeClr val="bg1"/>
                </a:solidFill>
                <a:latin typeface="Comic Sans MS" charset="0"/>
                <a:ea typeface="Comic Sans MS" charset="0"/>
                <a:cs typeface="Comic Sans MS" charset="0"/>
              </a:rPr>
              <a:t>You cannot partake of the table of the Lord, and the table of demons</a:t>
            </a:r>
            <a:r>
              <a:rPr lang="en-US" sz="2200" dirty="0" smtClean="0">
                <a:solidFill>
                  <a:schemeClr val="bg1"/>
                </a:solidFill>
                <a:latin typeface="Times New Roman" charset="0"/>
                <a:ea typeface="Times New Roman" charset="0"/>
                <a:cs typeface="Times New Roman" charset="0"/>
              </a:rPr>
              <a:t>.</a:t>
            </a:r>
            <a:endParaRPr lang="en-AU" sz="22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4988" y="1651901"/>
            <a:ext cx="2252756"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2.  Halal food</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1835696" y="1672820"/>
            <a:ext cx="5684051" cy="430887"/>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Lawful for Muslims to eat (under sharia </a:t>
            </a:r>
            <a:r>
              <a:rPr lang="en-US" sz="2200" smtClean="0">
                <a:solidFill>
                  <a:schemeClr val="bg1"/>
                </a:solidFill>
                <a:latin typeface="Times New Roman" charset="0"/>
                <a:ea typeface="Times New Roman" charset="0"/>
                <a:cs typeface="Times New Roman" charset="0"/>
              </a:rPr>
              <a:t>law)</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39212" y="2027742"/>
            <a:ext cx="9098731" cy="1446550"/>
          </a:xfrm>
          <a:prstGeom prst="rect">
            <a:avLst/>
          </a:prstGeom>
          <a:noFill/>
          <a:ln w="15875">
            <a:noFill/>
          </a:ln>
        </p:spPr>
        <p:txBody>
          <a:bodyPr wrap="square" rtlCol="0">
            <a:spAutoFit/>
          </a:bodyPr>
          <a:lstStyle/>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No harm in eating general foods certified as “Halal” (ordinary food)</a:t>
            </a:r>
          </a:p>
          <a:p>
            <a:pPr marL="457200" indent="-457200">
              <a:buFont typeface="Arial" charset="0"/>
              <a:buChar char="•"/>
            </a:pPr>
            <a:r>
              <a:rPr lang="en-US" sz="2200" dirty="0" smtClean="0">
                <a:solidFill>
                  <a:srgbClr val="FFFF00"/>
                </a:solidFill>
                <a:latin typeface="Times New Roman" charset="0"/>
                <a:ea typeface="Times New Roman" charset="0"/>
                <a:cs typeface="Times New Roman" charset="0"/>
              </a:rPr>
              <a:t>Halal meat</a:t>
            </a:r>
            <a:r>
              <a:rPr lang="en-US" sz="2200" dirty="0" smtClean="0">
                <a:solidFill>
                  <a:schemeClr val="bg1"/>
                </a:solidFill>
                <a:latin typeface="Times New Roman" charset="0"/>
                <a:ea typeface="Times New Roman" charset="0"/>
                <a:cs typeface="Times New Roman" charset="0"/>
              </a:rPr>
              <a: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Animal is killed in the name of Allah</a:t>
            </a:r>
          </a:p>
          <a:p>
            <a:pPr marL="457200" indent="-457200">
              <a:buFont typeface="Arial" charset="0"/>
              <a:buChar char="•"/>
            </a:pPr>
            <a:r>
              <a:rPr lang="en-US" sz="2200" dirty="0" err="1" smtClean="0">
                <a:solidFill>
                  <a:schemeClr val="bg1"/>
                </a:solidFill>
                <a:latin typeface="Times New Roman" charset="0"/>
                <a:ea typeface="Times New Roman" charset="0"/>
                <a:cs typeface="Times New Roman" charset="0"/>
              </a:rPr>
              <a:t>Slaughterman</a:t>
            </a:r>
            <a:r>
              <a:rPr lang="en-US" sz="2200" dirty="0" smtClean="0">
                <a:solidFill>
                  <a:schemeClr val="bg1"/>
                </a:solidFill>
                <a:latin typeface="Times New Roman" charset="0"/>
                <a:ea typeface="Times New Roman" charset="0"/>
                <a:cs typeface="Times New Roman" charset="0"/>
              </a:rPr>
              <a:t> prays to a demon, but the meat isn’t demonic to us</a:t>
            </a:r>
          </a:p>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All food is clean for us to eat.  Don’t bother asking the butcher if it’s halal</a:t>
            </a:r>
            <a:endParaRPr lang="en-AU" sz="2200" dirty="0" smtClean="0">
              <a:solidFill>
                <a:schemeClr val="bg1"/>
              </a:solidFill>
              <a:latin typeface="Times New Roman" charset="0"/>
              <a:ea typeface="Times New Roman" charset="0"/>
              <a:cs typeface="Times New Roman" charset="0"/>
            </a:endParaRPr>
          </a:p>
        </p:txBody>
      </p:sp>
      <p:sp>
        <p:nvSpPr>
          <p:cNvPr id="12" name="TextBox 11"/>
          <p:cNvSpPr txBox="1"/>
          <p:nvPr/>
        </p:nvSpPr>
        <p:spPr>
          <a:xfrm>
            <a:off x="2699792" y="612831"/>
            <a:ext cx="7056784" cy="430887"/>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Nothing but a block of wood or piece of stone.</a:t>
            </a:r>
            <a:endParaRPr lang="en-AU" sz="2200" dirty="0" smtClean="0">
              <a:solidFill>
                <a:schemeClr val="bg1"/>
              </a:solidFill>
              <a:latin typeface="Times New Roman" charset="0"/>
              <a:ea typeface="Times New Roman" charset="0"/>
              <a:cs typeface="Times New Roman" charset="0"/>
            </a:endParaRPr>
          </a:p>
        </p:txBody>
      </p:sp>
      <p:sp>
        <p:nvSpPr>
          <p:cNvPr id="13" name="Text Box 4"/>
          <p:cNvSpPr txBox="1">
            <a:spLocks noChangeArrowheads="1"/>
          </p:cNvSpPr>
          <p:nvPr/>
        </p:nvSpPr>
        <p:spPr bwMode="auto">
          <a:xfrm>
            <a:off x="105721" y="3649588"/>
            <a:ext cx="9144000" cy="193899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400" b="1" baseline="30000" dirty="0" smtClean="0">
                <a:solidFill>
                  <a:schemeClr val="bg1"/>
                </a:solidFill>
                <a:latin typeface="Comic Sans MS" charset="0"/>
                <a:ea typeface="Comic Sans MS" charset="0"/>
                <a:cs typeface="Comic Sans MS" charset="0"/>
              </a:rPr>
              <a:t>28</a:t>
            </a:r>
            <a:r>
              <a:rPr lang="en-AU" sz="2400" b="1" baseline="30000" dirty="0">
                <a:solidFill>
                  <a:schemeClr val="bg1"/>
                </a:solidFill>
                <a:latin typeface="Comic Sans MS" charset="0"/>
                <a:ea typeface="Comic Sans MS" charset="0"/>
                <a:cs typeface="Comic Sans MS" charset="0"/>
              </a:rPr>
              <a:t> </a:t>
            </a:r>
            <a:r>
              <a:rPr lang="en-AU" sz="2400" dirty="0">
                <a:solidFill>
                  <a:schemeClr val="bg1"/>
                </a:solidFill>
                <a:latin typeface="Comic Sans MS" charset="0"/>
                <a:ea typeface="Comic Sans MS" charset="0"/>
                <a:cs typeface="Comic Sans MS" charset="0"/>
              </a:rPr>
              <a:t>But if someone says to you, “This has been offered in sacrifice,” then do not eat it, for the sake of the one who informed you, and for the sake of conscience —  </a:t>
            </a:r>
            <a:r>
              <a:rPr lang="en-AU" sz="2400" b="1" baseline="30000" dirty="0">
                <a:solidFill>
                  <a:schemeClr val="bg1"/>
                </a:solidFill>
                <a:latin typeface="Comic Sans MS" charset="0"/>
                <a:ea typeface="Comic Sans MS" charset="0"/>
                <a:cs typeface="Comic Sans MS" charset="0"/>
              </a:rPr>
              <a:t>29 </a:t>
            </a:r>
            <a:r>
              <a:rPr lang="en-AU" sz="2400" dirty="0">
                <a:solidFill>
                  <a:schemeClr val="bg1"/>
                </a:solidFill>
                <a:latin typeface="Comic Sans MS" charset="0"/>
                <a:ea typeface="Comic Sans MS" charset="0"/>
                <a:cs typeface="Comic Sans MS" charset="0"/>
              </a:rPr>
              <a:t>I do not mean your conscience, but his.  For why should my liberty be determined by someone else’s conscience?</a:t>
            </a:r>
            <a:r>
              <a:rPr lang="en-GB" sz="2400" dirty="0">
                <a:solidFill>
                  <a:schemeClr val="bg1"/>
                </a:solidFill>
                <a:latin typeface="Comic Sans MS" charset="0"/>
                <a:ea typeface="Comic Sans MS" charset="0"/>
                <a:cs typeface="Comic Sans MS" charset="0"/>
              </a:rPr>
              <a:t> </a:t>
            </a:r>
            <a:endParaRPr lang="en-GB" sz="24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50808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5111"/>
            <a:ext cx="3191108"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1.  Idols and demons</a:t>
            </a:r>
            <a:endParaRPr lang="en-AU"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44625"/>
            <a:ext cx="912295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1 Corinthians 8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a:t>
            </a:r>
            <a:r>
              <a:rPr lang="en-AU" sz="2200" b="1" u="sng" dirty="0" smtClean="0">
                <a:solidFill>
                  <a:schemeClr val="bg1"/>
                </a:solidFill>
                <a:latin typeface="Times New Roman" charset="0"/>
                <a:ea typeface="Times New Roman" charset="0"/>
                <a:cs typeface="Times New Roman" charset="0"/>
              </a:rPr>
              <a:t>Love limits Liberty</a:t>
            </a:r>
            <a:r>
              <a:rPr lang="en-AU" sz="2200" dirty="0" smtClean="0">
                <a:solidFill>
                  <a:schemeClr val="bg1"/>
                </a:solidFill>
                <a:latin typeface="Times New Roman" charset="0"/>
                <a:ea typeface="Times New Roman" charset="0"/>
                <a:cs typeface="Times New Roman" charset="0"/>
              </a:rPr>
              <a:t>. </a:t>
            </a:r>
            <a:br>
              <a:rPr lang="en-AU" sz="2200" dirty="0" smtClean="0">
                <a:solidFill>
                  <a:schemeClr val="bg1"/>
                </a:solidFill>
                <a:latin typeface="Times New Roman" charset="0"/>
                <a:ea typeface="Times New Roman" charset="0"/>
                <a:cs typeface="Times New Roman" charset="0"/>
              </a:rPr>
            </a:br>
            <a:r>
              <a:rPr lang="en-AU" sz="2200" dirty="0" smtClean="0">
                <a:solidFill>
                  <a:schemeClr val="bg1"/>
                </a:solidFill>
                <a:latin typeface="Times New Roman" charset="0"/>
                <a:ea typeface="Times New Roman" charset="0"/>
                <a:cs typeface="Times New Roman" charset="0"/>
              </a:rPr>
              <a:t>Free to eat it, but not if by doing so, I cause another to sin</a:t>
            </a:r>
            <a:endParaRPr lang="en-AU"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4988" y="924458"/>
            <a:ext cx="9122955" cy="769441"/>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But those who worship an idol or another god, worship demons.</a:t>
            </a:r>
          </a:p>
          <a:p>
            <a:pPr marL="269875" indent="-269875">
              <a:buFont typeface="Arial" charset="0"/>
              <a:buChar char="•"/>
            </a:pPr>
            <a:r>
              <a:rPr lang="en-US" sz="2000" dirty="0" smtClean="0">
                <a:solidFill>
                  <a:schemeClr val="bg1"/>
                </a:solidFill>
                <a:latin typeface="Comic Sans MS" charset="0"/>
                <a:ea typeface="Comic Sans MS" charset="0"/>
                <a:cs typeface="Comic Sans MS" charset="0"/>
              </a:rPr>
              <a:t>You cannot partake of the table of the Lord, and the table of demons</a:t>
            </a:r>
            <a:r>
              <a:rPr lang="en-US" sz="2200" dirty="0" smtClean="0">
                <a:solidFill>
                  <a:schemeClr val="bg1"/>
                </a:solidFill>
                <a:latin typeface="Times New Roman" charset="0"/>
                <a:ea typeface="Times New Roman" charset="0"/>
                <a:cs typeface="Times New Roman" charset="0"/>
              </a:rPr>
              <a:t>.</a:t>
            </a:r>
            <a:endParaRPr lang="en-AU" sz="22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4988" y="1651901"/>
            <a:ext cx="2252756"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2.  Halal food</a:t>
            </a:r>
            <a:endParaRPr lang="en-AU" sz="2500" dirty="0" smtClean="0">
              <a:solidFill>
                <a:srgbClr val="FFFF00"/>
              </a:solidFill>
              <a:latin typeface="Times New Roman" charset="0"/>
              <a:ea typeface="Times New Roman" charset="0"/>
              <a:cs typeface="Times New Roman" charset="0"/>
            </a:endParaRPr>
          </a:p>
        </p:txBody>
      </p:sp>
      <p:sp>
        <p:nvSpPr>
          <p:cNvPr id="10" name="TextBox 9"/>
          <p:cNvSpPr txBox="1"/>
          <p:nvPr/>
        </p:nvSpPr>
        <p:spPr>
          <a:xfrm>
            <a:off x="1835696" y="1672820"/>
            <a:ext cx="5684051" cy="430887"/>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Lawful for Muslims to eat (under sharia </a:t>
            </a:r>
            <a:r>
              <a:rPr lang="en-US" sz="2200" smtClean="0">
                <a:solidFill>
                  <a:schemeClr val="bg1"/>
                </a:solidFill>
                <a:latin typeface="Times New Roman" charset="0"/>
                <a:ea typeface="Times New Roman" charset="0"/>
                <a:cs typeface="Times New Roman" charset="0"/>
              </a:rPr>
              <a:t>law)</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39212" y="2027742"/>
            <a:ext cx="9098731" cy="1785104"/>
          </a:xfrm>
          <a:prstGeom prst="rect">
            <a:avLst/>
          </a:prstGeom>
          <a:noFill/>
          <a:ln w="15875">
            <a:noFill/>
          </a:ln>
        </p:spPr>
        <p:txBody>
          <a:bodyPr wrap="square" rtlCol="0">
            <a:spAutoFit/>
          </a:bodyPr>
          <a:lstStyle/>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No harm in eating general foods certified as “Halal” (ordinary food)</a:t>
            </a:r>
          </a:p>
          <a:p>
            <a:pPr marL="457200" indent="-457200">
              <a:buFont typeface="Arial" charset="0"/>
              <a:buChar char="•"/>
            </a:pPr>
            <a:r>
              <a:rPr lang="en-US" sz="2200" dirty="0" smtClean="0">
                <a:solidFill>
                  <a:srgbClr val="FFFF00"/>
                </a:solidFill>
                <a:latin typeface="Times New Roman" charset="0"/>
                <a:ea typeface="Times New Roman" charset="0"/>
                <a:cs typeface="Times New Roman" charset="0"/>
              </a:rPr>
              <a:t>Halal meat</a:t>
            </a:r>
            <a:r>
              <a:rPr lang="en-US" sz="2200" dirty="0" smtClean="0">
                <a:solidFill>
                  <a:schemeClr val="bg1"/>
                </a:solidFill>
                <a:latin typeface="Times New Roman" charset="0"/>
                <a:ea typeface="Times New Roman" charset="0"/>
                <a:cs typeface="Times New Roman" charset="0"/>
              </a:rPr>
              <a: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Animal is killed in the name of Allah</a:t>
            </a:r>
          </a:p>
          <a:p>
            <a:pPr marL="457200" indent="-457200">
              <a:buFont typeface="Arial" charset="0"/>
              <a:buChar char="•"/>
            </a:pPr>
            <a:r>
              <a:rPr lang="en-US" sz="2200" dirty="0" err="1" smtClean="0">
                <a:solidFill>
                  <a:schemeClr val="bg1"/>
                </a:solidFill>
                <a:latin typeface="Times New Roman" charset="0"/>
                <a:ea typeface="Times New Roman" charset="0"/>
                <a:cs typeface="Times New Roman" charset="0"/>
              </a:rPr>
              <a:t>Slaughterman</a:t>
            </a:r>
            <a:r>
              <a:rPr lang="en-US" sz="2200" dirty="0" smtClean="0">
                <a:solidFill>
                  <a:schemeClr val="bg1"/>
                </a:solidFill>
                <a:latin typeface="Times New Roman" charset="0"/>
                <a:ea typeface="Times New Roman" charset="0"/>
                <a:cs typeface="Times New Roman" charset="0"/>
              </a:rPr>
              <a:t> prays to a demon, but the meat isn’t demonic to us</a:t>
            </a:r>
          </a:p>
          <a:p>
            <a:pPr marL="457200" indent="-457200">
              <a:buFont typeface="Arial" charset="0"/>
              <a:buChar char="•"/>
            </a:pPr>
            <a:r>
              <a:rPr lang="en-US" sz="2200" dirty="0" smtClean="0">
                <a:solidFill>
                  <a:schemeClr val="bg1"/>
                </a:solidFill>
                <a:latin typeface="Times New Roman" charset="0"/>
                <a:ea typeface="Times New Roman" charset="0"/>
                <a:cs typeface="Times New Roman" charset="0"/>
              </a:rPr>
              <a:t>All food is clean for us to eat.  Don’t bother asking the butcher if it’s halal</a:t>
            </a:r>
          </a:p>
          <a:p>
            <a:pPr marL="457200" indent="-457200">
              <a:buFont typeface="Arial" charset="0"/>
              <a:buChar char="•"/>
            </a:pPr>
            <a:r>
              <a:rPr lang="en-US" sz="2200" u="sng" dirty="0" smtClean="0">
                <a:solidFill>
                  <a:schemeClr val="bg1"/>
                </a:solidFill>
                <a:latin typeface="Times New Roman" charset="0"/>
                <a:ea typeface="Times New Roman" charset="0"/>
                <a:cs typeface="Times New Roman" charset="0"/>
              </a:rPr>
              <a:t>For the sake of the other</a:t>
            </a:r>
            <a:r>
              <a:rPr lang="en-US" sz="2200" dirty="0" smtClean="0">
                <a:solidFill>
                  <a:schemeClr val="bg1"/>
                </a:solidFill>
                <a:latin typeface="Times New Roman" charset="0"/>
                <a:ea typeface="Times New Roman" charset="0"/>
                <a:cs typeface="Times New Roman" charset="0"/>
              </a:rPr>
              <a:t>, we should not eat meat being </a:t>
            </a:r>
            <a:r>
              <a:rPr lang="en-US" sz="2200" u="sng" dirty="0" smtClean="0">
                <a:solidFill>
                  <a:schemeClr val="bg1"/>
                </a:solidFill>
                <a:latin typeface="Times New Roman" charset="0"/>
                <a:ea typeface="Times New Roman" charset="0"/>
                <a:cs typeface="Times New Roman" charset="0"/>
              </a:rPr>
              <a:t>promoted</a:t>
            </a:r>
            <a:r>
              <a:rPr lang="en-US" sz="2200" dirty="0" smtClean="0">
                <a:solidFill>
                  <a:schemeClr val="bg1"/>
                </a:solidFill>
                <a:latin typeface="Times New Roman" charset="0"/>
                <a:ea typeface="Times New Roman" charset="0"/>
                <a:cs typeface="Times New Roman" charset="0"/>
              </a:rPr>
              <a:t> as Halal</a:t>
            </a:r>
          </a:p>
        </p:txBody>
      </p:sp>
      <p:sp>
        <p:nvSpPr>
          <p:cNvPr id="12" name="TextBox 11"/>
          <p:cNvSpPr txBox="1"/>
          <p:nvPr/>
        </p:nvSpPr>
        <p:spPr>
          <a:xfrm>
            <a:off x="2699792" y="612831"/>
            <a:ext cx="7056784" cy="430887"/>
          </a:xfrm>
          <a:prstGeom prst="rect">
            <a:avLst/>
          </a:prstGeom>
          <a:noFill/>
          <a:ln w="15875">
            <a:noFill/>
          </a:ln>
        </p:spPr>
        <p:txBody>
          <a:bodyPr wrap="square" rtlCol="0">
            <a:spAutoFit/>
          </a:bodyPr>
          <a:lstStyle/>
          <a:p>
            <a:pPr marL="269875" indent="-269875">
              <a:buFont typeface="Arial" charset="0"/>
              <a:buChar char="•"/>
            </a:pPr>
            <a:r>
              <a:rPr lang="en-US" sz="2200" dirty="0" smtClean="0">
                <a:solidFill>
                  <a:schemeClr val="bg1"/>
                </a:solidFill>
                <a:latin typeface="Times New Roman" charset="0"/>
                <a:ea typeface="Times New Roman" charset="0"/>
                <a:cs typeface="Times New Roman" charset="0"/>
              </a:rPr>
              <a:t>Nothing but a block of wood or piece of stone.</a:t>
            </a:r>
            <a:endParaRPr lang="en-AU" sz="2200" dirty="0" smtClean="0">
              <a:solidFill>
                <a:schemeClr val="bg1"/>
              </a:solidFill>
              <a:latin typeface="Times New Roman" charset="0"/>
              <a:ea typeface="Times New Roman" charset="0"/>
              <a:cs typeface="Times New Roman" charset="0"/>
            </a:endParaRPr>
          </a:p>
        </p:txBody>
      </p:sp>
      <p:sp>
        <p:nvSpPr>
          <p:cNvPr id="17" name="Text Box 4"/>
          <p:cNvSpPr txBox="1">
            <a:spLocks noChangeArrowheads="1"/>
          </p:cNvSpPr>
          <p:nvPr/>
        </p:nvSpPr>
        <p:spPr bwMode="auto">
          <a:xfrm>
            <a:off x="4465" y="3929896"/>
            <a:ext cx="9144000" cy="1785104"/>
          </a:xfrm>
          <a:prstGeom prst="rect">
            <a:avLst/>
          </a:prstGeom>
          <a:noFill/>
          <a:ln w="9525">
            <a:noFill/>
            <a:miter lim="800000"/>
            <a:headEnd/>
            <a:tailEnd/>
          </a:ln>
        </p:spPr>
        <p:txBody>
          <a:bodyPr wrap="square">
            <a:prstTxWarp prst="textNoShape">
              <a:avLst/>
            </a:prstTxWarp>
            <a:spAutoFit/>
          </a:bodyPr>
          <a:lstStyle/>
          <a:p>
            <a:r>
              <a:rPr lang="en-AU" sz="2200" b="1" baseline="30000" dirty="0" smtClean="0">
                <a:solidFill>
                  <a:schemeClr val="bg1"/>
                </a:solidFill>
                <a:latin typeface="Comic Sans MS" charset="0"/>
                <a:ea typeface="Comic Sans MS" charset="0"/>
                <a:cs typeface="Comic Sans MS" charset="0"/>
              </a:rPr>
              <a:t>31</a:t>
            </a:r>
            <a:r>
              <a:rPr lang="en-AU" sz="2200" b="1" baseline="30000" dirty="0">
                <a:solidFill>
                  <a:schemeClr val="bg1"/>
                </a:solidFill>
                <a:latin typeface="Comic Sans MS" charset="0"/>
                <a:ea typeface="Comic Sans MS" charset="0"/>
                <a:cs typeface="Comic Sans MS" charset="0"/>
              </a:rPr>
              <a:t> </a:t>
            </a:r>
            <a:r>
              <a:rPr lang="en-AU" sz="2200" dirty="0">
                <a:solidFill>
                  <a:schemeClr val="bg1"/>
                </a:solidFill>
                <a:latin typeface="Comic Sans MS" charset="0"/>
                <a:ea typeface="Comic Sans MS" charset="0"/>
                <a:cs typeface="Comic Sans MS" charset="0"/>
              </a:rPr>
              <a:t>So, whether you eat or drink, or whatever you do, do all to the glory of God.  </a:t>
            </a:r>
            <a:r>
              <a:rPr lang="en-AU" sz="2200" b="1" baseline="30000" dirty="0">
                <a:solidFill>
                  <a:schemeClr val="bg1"/>
                </a:solidFill>
                <a:latin typeface="Comic Sans MS" charset="0"/>
                <a:ea typeface="Comic Sans MS" charset="0"/>
                <a:cs typeface="Comic Sans MS" charset="0"/>
              </a:rPr>
              <a:t>32 </a:t>
            </a:r>
            <a:r>
              <a:rPr lang="en-AU" sz="2200" dirty="0">
                <a:solidFill>
                  <a:schemeClr val="bg1"/>
                </a:solidFill>
                <a:latin typeface="Comic Sans MS" charset="0"/>
                <a:ea typeface="Comic Sans MS" charset="0"/>
                <a:cs typeface="Comic Sans MS" charset="0"/>
              </a:rPr>
              <a:t>Give no offense to Jews or to Greeks or to the church of God, </a:t>
            </a:r>
            <a:r>
              <a:rPr lang="en-AU" sz="2200" b="1" baseline="30000" dirty="0">
                <a:solidFill>
                  <a:schemeClr val="bg1"/>
                </a:solidFill>
                <a:latin typeface="Comic Sans MS" charset="0"/>
                <a:ea typeface="Comic Sans MS" charset="0"/>
                <a:cs typeface="Comic Sans MS" charset="0"/>
              </a:rPr>
              <a:t>33 </a:t>
            </a:r>
            <a:r>
              <a:rPr lang="en-AU" sz="2200" dirty="0">
                <a:solidFill>
                  <a:schemeClr val="bg1"/>
                </a:solidFill>
                <a:latin typeface="Comic Sans MS" charset="0"/>
                <a:ea typeface="Comic Sans MS" charset="0"/>
                <a:cs typeface="Comic Sans MS" charset="0"/>
              </a:rPr>
              <a:t>just as I try to please everyone in everything I do, not seeking my own advantage, but that of many, that they may be saved.</a:t>
            </a:r>
            <a:r>
              <a:rPr lang="en-GB" sz="2200" dirty="0">
                <a:solidFill>
                  <a:schemeClr val="bg1"/>
                </a:solidFill>
                <a:latin typeface="Comic Sans MS" charset="0"/>
                <a:ea typeface="Comic Sans MS" charset="0"/>
                <a:cs typeface="Comic Sans MS" charset="0"/>
              </a:rPr>
              <a:t> </a:t>
            </a:r>
            <a:endParaRPr lang="en-GB" sz="22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5752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59895</TotalTime>
  <Words>644</Words>
  <Application>Microsoft Macintosh PowerPoint</Application>
  <PresentationFormat>On-screen Show (16:10)</PresentationFormat>
  <Paragraphs>66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865</cp:revision>
  <cp:lastPrinted>2018-04-06T01:41:23Z</cp:lastPrinted>
  <dcterms:created xsi:type="dcterms:W3CDTF">2016-11-04T06:28:01Z</dcterms:created>
  <dcterms:modified xsi:type="dcterms:W3CDTF">2018-04-06T01:56:54Z</dcterms:modified>
</cp:coreProperties>
</file>